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72" r:id="rId2"/>
    <p:sldId id="257" r:id="rId3"/>
    <p:sldId id="258" r:id="rId4"/>
    <p:sldId id="271" r:id="rId5"/>
    <p:sldId id="278" r:id="rId6"/>
    <p:sldId id="260" r:id="rId7"/>
    <p:sldId id="259" r:id="rId8"/>
    <p:sldId id="273" r:id="rId9"/>
    <p:sldId id="275" r:id="rId10"/>
    <p:sldId id="274" r:id="rId11"/>
    <p:sldId id="276" r:id="rId12"/>
    <p:sldId id="261" r:id="rId13"/>
    <p:sldId id="277" r:id="rId14"/>
    <p:sldId id="262" r:id="rId15"/>
    <p:sldId id="281" r:id="rId16"/>
    <p:sldId id="283" r:id="rId17"/>
    <p:sldId id="282" r:id="rId18"/>
    <p:sldId id="264" r:id="rId19"/>
    <p:sldId id="284" r:id="rId20"/>
    <p:sldId id="285" r:id="rId21"/>
    <p:sldId id="287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  <a:srgbClr val="ED7D31"/>
    <a:srgbClr val="6B4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7" d="100"/>
          <a:sy n="147" d="100"/>
        </p:scale>
        <p:origin x="5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65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050E7-DFAF-21B2-0D05-CBB0383AA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AFF20-04CD-BC4C-CC76-1808FBF8A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941AB-92CF-B8F9-E602-50740D6B0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16167-5F6C-E7F5-2833-6FB283883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9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461-EFA5-9878-CCFA-BFA308FE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C1DCC-D929-4F53-C91A-29BB67567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B9005-C3C0-A6A2-F98D-0BE6D9D10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FCEE1-2F14-F8A9-53F4-196A21111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DDEA2-E413-59D6-394E-A8A5A659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382F8-AF11-2576-DEDA-9C2822781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ECCAE-DDA9-B38B-D917-3A314175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50C92-4DB7-1D51-C708-63483CF34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7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08B6-76AF-7C54-4352-644BA681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972F7-2B29-29BC-EB2B-747838FD1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17285-9CD0-8B1A-0A06-2507C6607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DB42-5083-463F-0F26-F8E782AC3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1E251-E9B8-4386-5EC0-1E7694E0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F6335-4708-5C1E-5FD8-F1230DE9C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DA648-D6E2-EBDA-DB7F-98AED453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D3DC6-AA7D-20D7-BD8B-81021EC58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7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089F5-2916-27C9-9602-B9A1138A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45181-B623-93B4-CF40-0CBB720E0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DA7234-A47B-364D-EB79-8DFEE6A7D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268FB-E2B8-7D9B-B110-EBE82496A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0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23713-9854-1B9E-E44C-607676F3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A49E6-D0A4-FEFB-F2A4-2BDC8E08E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90579B-A098-0EC0-1764-DCCFFA14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65F0-0ABA-B79B-AF5E-9ED792B59D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1122-4F22-872A-B09B-BFC54E86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BCB0-EAA1-74D3-D559-47B0FFBE7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BEF71-7F66-A2A9-4386-219B3F64B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09797-99E4-B2D3-2154-CA4373EC16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7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ABE4-5A18-FDC7-13AA-04CE9758E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A386-84BA-0CE0-72B7-C24BEA36A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93C18-4BB6-8B7C-43EC-EC32D1908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86EC-4909-48B9-1722-D425E8459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7746E-6049-05BE-1D88-20BDE46AC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8AAF8-DECE-5633-0EAC-C4C55D289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14DD0-55E3-9198-760F-1551BFAB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FAA7D-D472-566F-7A1E-2454F060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69B27-F7BE-BB8B-644F-5BF9E0A3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47C7D-2E40-B18C-69D4-A3F1BB61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CF9CB-5AE4-CB34-FC45-51842BF04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4723A-2C4F-D17D-E4E7-A5C36CCA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6495B5-BE73-E677-7E75-46236B5B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84DDA-88A1-C59C-E05F-84657921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33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ED405C-CE75-DB45-D1FB-7C5EC1650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B84C64-CDD5-C8DA-44C8-70C20056C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1D1F9-7EE7-2575-5E12-C4761B4D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4588D-27A7-53BC-60B0-8F6C6C52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D781C-6758-A015-83CF-06D9FDFC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2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00F0869-8127-7278-FCD1-7CEF46C2C1F3}"/>
              </a:ext>
            </a:extLst>
          </p:cNvPr>
          <p:cNvSpPr/>
          <p:nvPr userDrawn="1"/>
        </p:nvSpPr>
        <p:spPr>
          <a:xfrm>
            <a:off x="0" y="838200"/>
            <a:ext cx="8560707" cy="45719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B4213-2EE6-1642-FD34-5ADF0B22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27F84-78EF-E0EB-A3F9-D44CF72C3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05B22-7C70-2FFC-C20F-F1723473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0BD2A-3AF7-A62C-2645-A038D1AB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39E20-FCFB-7177-663E-AD1B543A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8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A86AD-EE67-7003-08D1-F6018B31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ABC38-D764-E51F-F6A0-1AE3D3E3F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47345-6158-CBE4-8843-C08A3E7A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D907E4-6869-7530-19A2-56695457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37D72-B408-F8EC-A51A-955FCF72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5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ED74B-751A-CE2E-5ABC-8840EACD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14972-1E4A-FED3-3F0E-3038279FA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428647-F5D7-C3B8-B80C-A2B341E45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B1334E-1BEA-0CC8-9A01-6A47509C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539960-9885-78A7-8437-469EB769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F5E37-5E98-5515-6200-ADE7D6F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0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C677-189F-C571-7078-16227EFE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EA3E4-7E44-2670-43C6-BA0D8EB9D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F2485-338D-62F2-B2CC-69D9A9FBC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7E5F5-DBCB-E490-85B3-FDA209C8C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97A8DD-5DF8-0E45-8FA9-72286D40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EBBCC9-2E06-4342-4190-CCB26BE2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8FE2C-81FC-8225-A057-208AF6A4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D3AD14-AE3E-B077-6E2D-C63286A4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4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130EA-2D38-0E5D-D5A5-AD164787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180771-8059-7A79-C31B-D08E28AD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F632F8-2D10-0354-9466-AC0291E4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D17B23-6B01-486D-3F78-13B47619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8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013E84-3AF3-382D-FB07-088AE732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27B02-DC75-B22E-0648-CB765888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E94BD-7505-41F9-53C9-0A337CD8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0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91E25-BC55-7B56-3BD5-19BA25B0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DE160-A714-3FF5-2DD9-4580FDD3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E0A34-FD0C-5181-321E-F3DADCD04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D75FCF-AD2E-E363-DC6D-56569421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209E7-2730-7DE9-82D3-CC3F2AAD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25ADF-CEE8-332B-E831-6E59591E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3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E944F-A093-8963-244B-E4EDBD3D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D4386B-9662-A0DE-415F-BB880CAB3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BDDED-6206-5BAB-C4AA-B7A2EC96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657423-ACE6-0475-96AD-8B259230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6DFD5-D94D-CA71-E447-F255DF59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43128F-D068-A337-0B17-1C6345F1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128F80-54CC-F14C-C5F5-53668E22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D46C51-13B6-C7F6-D01B-5DABD7372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47E74-0E7B-F531-0616-2A7212E08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B3626-8DE2-4BC0-92A1-389D018F4389}" type="datetimeFigureOut">
              <a:rPr lang="ko-KR" altLang="en-US" smtClean="0"/>
              <a:t>2025-12-31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031D1-5DA5-8C39-4673-77B0AFB84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F7DC0-FE5F-2856-9A3A-7AED0B7E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793C-F817-43B3-9386-0C42E27F4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0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카페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395979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49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44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16A2D-139E-8B74-70D1-5C1F6A56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AEC86815-3E9E-64E7-56B4-A16E2A04BA1B}"/>
              </a:ext>
            </a:extLst>
          </p:cNvPr>
          <p:cNvSpPr/>
          <p:nvPr/>
        </p:nvSpPr>
        <p:spPr>
          <a:xfrm>
            <a:off x="6843451" y="4709136"/>
            <a:ext cx="2644227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10"/>
              </a:lnSpc>
              <a:spcAft>
                <a:spcPts val="2400"/>
              </a:spcAft>
              <a:buNone/>
            </a:pPr>
            <a:r>
              <a:rPr lang="ko-KR" altLang="en-US" sz="1650" dirty="0" err="1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주토피아</a:t>
            </a:r>
            <a:r>
              <a:rPr lang="ko-KR" alt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 </a:t>
            </a:r>
            <a:r>
              <a:rPr lang="en-US" altLang="ko-KR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AI </a:t>
            </a:r>
            <a:r>
              <a:rPr lang="en-US" sz="1650" dirty="0">
                <a:solidFill>
                  <a:srgbClr val="FDFBF7"/>
                </a:solidFill>
                <a:latin typeface="온글잎 신예빈 Regular" panose="02000503000000000000" pitchFamily="2" charset="-127"/>
                <a:ea typeface="온글잎 신예빈 Regular" panose="02000503000000000000" pitchFamily="2" charset="-127"/>
                <a:cs typeface="Arial" pitchFamily="34" charset="-120"/>
              </a:rPr>
              <a:t>팀 프로젝트</a:t>
            </a:r>
            <a:endParaRPr lang="en-US" sz="1650" dirty="0">
              <a:latin typeface="온글잎 신예빈 Regular" panose="02000503000000000000" pitchFamily="2" charset="-127"/>
              <a:ea typeface="온글잎 신예빈 Regular" panose="02000503000000000000" pitchFamily="2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15D6904-03B2-7F17-D612-01C975508354}"/>
              </a:ext>
            </a:extLst>
          </p:cNvPr>
          <p:cNvSpPr/>
          <p:nvPr/>
        </p:nvSpPr>
        <p:spPr>
          <a:xfrm>
            <a:off x="1450000" y="1639490"/>
            <a:ext cx="6243850" cy="1188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환경에 따른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  <a:p>
            <a:pPr marL="0" indent="0" algn="ctr">
              <a:lnSpc>
                <a:spcPts val="4680"/>
              </a:lnSpc>
              <a:spcAft>
                <a:spcPts val="900"/>
              </a:spcAft>
              <a:buNone/>
            </a:pPr>
            <a:r>
              <a:rPr lang="ko-KR" altLang="en-US" sz="3900" dirty="0">
                <a:solidFill>
                  <a:srgbClr val="FDFBF7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Georgia" pitchFamily="34" charset="-120"/>
              </a:rPr>
              <a:t>한식가게 일일 매출액 예측하기</a:t>
            </a:r>
            <a:endParaRPr lang="en-US" altLang="ko-KR" sz="3900" dirty="0">
              <a:solidFill>
                <a:srgbClr val="FDFBF7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Georgia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557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762CA-34C0-AC32-CB07-01946B96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E666D06D-48BA-5D58-15B6-4906CE75107A}"/>
              </a:ext>
            </a:extLst>
          </p:cNvPr>
          <p:cNvSpPr/>
          <p:nvPr/>
        </p:nvSpPr>
        <p:spPr>
          <a:xfrm>
            <a:off x="952500" y="126593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A53A241-539E-8637-FA99-010F080A5138}"/>
              </a:ext>
            </a:extLst>
          </p:cNvPr>
          <p:cNvSpPr/>
          <p:nvPr/>
        </p:nvSpPr>
        <p:spPr>
          <a:xfrm>
            <a:off x="1581150" y="1245096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A6F9D6D-4B9A-FB39-82FE-AA811DF75850}"/>
              </a:ext>
            </a:extLst>
          </p:cNvPr>
          <p:cNvSpPr/>
          <p:nvPr/>
        </p:nvSpPr>
        <p:spPr>
          <a:xfrm>
            <a:off x="1670495" y="1397496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데이터 전처리 및 집계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078C3A9-2A5E-958C-82B8-45AADC80BA26}"/>
              </a:ext>
            </a:extLst>
          </p:cNvPr>
          <p:cNvSpPr/>
          <p:nvPr/>
        </p:nvSpPr>
        <p:spPr>
          <a:xfrm>
            <a:off x="1171575" y="1915567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893366C-EAC7-6378-35D4-A6226F5DA13C}"/>
              </a:ext>
            </a:extLst>
          </p:cNvPr>
          <p:cNvSpPr/>
          <p:nvPr/>
        </p:nvSpPr>
        <p:spPr>
          <a:xfrm>
            <a:off x="952500" y="227930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A1676A1B-A0CA-FBC2-7349-0ED3D1B85F37}"/>
              </a:ext>
            </a:extLst>
          </p:cNvPr>
          <p:cNvSpPr/>
          <p:nvPr/>
        </p:nvSpPr>
        <p:spPr>
          <a:xfrm>
            <a:off x="1581150" y="2258467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0423A0C-E730-A7B4-1639-854508627E25}"/>
              </a:ext>
            </a:extLst>
          </p:cNvPr>
          <p:cNvSpPr/>
          <p:nvPr/>
        </p:nvSpPr>
        <p:spPr>
          <a:xfrm>
            <a:off x="1670495" y="2410867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상관관계 분석</a:t>
            </a:r>
            <a:endParaRPr lang="en-US" sz="1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60C9A42-1113-459D-CE49-3FEF4FA3D9A7}"/>
              </a:ext>
            </a:extLst>
          </p:cNvPr>
          <p:cNvSpPr/>
          <p:nvPr/>
        </p:nvSpPr>
        <p:spPr>
          <a:xfrm>
            <a:off x="1171575" y="292893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976331DA-A845-C0DC-86AD-4F3FE13D754F}"/>
              </a:ext>
            </a:extLst>
          </p:cNvPr>
          <p:cNvSpPr/>
          <p:nvPr/>
        </p:nvSpPr>
        <p:spPr>
          <a:xfrm>
            <a:off x="952500" y="329267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C28CE93-8A2E-34C3-2698-76C6C303DFC1}"/>
              </a:ext>
            </a:extLst>
          </p:cNvPr>
          <p:cNvSpPr/>
          <p:nvPr/>
        </p:nvSpPr>
        <p:spPr>
          <a:xfrm>
            <a:off x="1581150" y="327183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84E70B7-0F28-063E-EA85-5A327D3E2214}"/>
              </a:ext>
            </a:extLst>
          </p:cNvPr>
          <p:cNvSpPr/>
          <p:nvPr/>
        </p:nvSpPr>
        <p:spPr>
          <a:xfrm>
            <a:off x="1670495" y="342423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머신러닝·딥러닝 모델 학습</a:t>
            </a:r>
            <a:endParaRPr lang="en-US" sz="1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9D25DC3F-15BC-86D7-5934-B67FFD37EC1E}"/>
              </a:ext>
            </a:extLst>
          </p:cNvPr>
          <p:cNvSpPr/>
          <p:nvPr/>
        </p:nvSpPr>
        <p:spPr>
          <a:xfrm>
            <a:off x="1171575" y="394230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F2DB3A2-C051-17C5-E942-9F35DC451A5A}"/>
              </a:ext>
            </a:extLst>
          </p:cNvPr>
          <p:cNvSpPr/>
          <p:nvPr/>
        </p:nvSpPr>
        <p:spPr>
          <a:xfrm>
            <a:off x="952500" y="430604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3DBC013-CBD2-CBFC-A2F1-673D8A98E427}"/>
              </a:ext>
            </a:extLst>
          </p:cNvPr>
          <p:cNvSpPr/>
          <p:nvPr/>
        </p:nvSpPr>
        <p:spPr>
          <a:xfrm>
            <a:off x="1581150" y="428520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CE4A1932-AA24-7B27-533A-3A4882071B1E}"/>
              </a:ext>
            </a:extLst>
          </p:cNvPr>
          <p:cNvSpPr/>
          <p:nvPr/>
        </p:nvSpPr>
        <p:spPr>
          <a:xfrm>
            <a:off x="1670495" y="443760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날짜 입력 기반 예측</a:t>
            </a:r>
            <a:endParaRPr lang="en-US" sz="1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05197EB-357C-C011-3D84-5F5BEB61AF13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및 모델 생성 순서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4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5E8E5BA-7354-C6D3-7D58-6B7E55B8A11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매출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A70E9B20-A197-1531-7B0B-A28E9ACD30EB}"/>
              </a:ext>
            </a:extLst>
          </p:cNvPr>
          <p:cNvSpPr/>
          <p:nvPr/>
        </p:nvSpPr>
        <p:spPr>
          <a:xfrm>
            <a:off x="1510833" y="413095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매출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837575D-055E-CDF4-805F-21377075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1B60E6-1085-B25A-6CBC-5C8D7B33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8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5DC73C9-9735-EF5F-4CDF-A829DB01A34B}"/>
              </a:ext>
            </a:extLst>
          </p:cNvPr>
          <p:cNvSpPr/>
          <p:nvPr/>
        </p:nvSpPr>
        <p:spPr>
          <a:xfrm>
            <a:off x="6463833" y="4154763"/>
            <a:ext cx="15503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매출액은 무관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24006-8153-2448-A22F-96AA7AC7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E6213A01-CDB4-3DF9-30F5-02416FD33F4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그래프</a:t>
            </a: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이용고객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10969C95-1CA0-37BF-BD2E-03AC7109BE00}"/>
              </a:ext>
            </a:extLst>
          </p:cNvPr>
          <p:cNvSpPr/>
          <p:nvPr/>
        </p:nvSpPr>
        <p:spPr>
          <a:xfrm>
            <a:off x="1469275" y="4154763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기온이 높을수록 이용고객 수 증가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71D7C9A-E084-9C63-5AD4-02D30A20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839" y="1209034"/>
            <a:ext cx="4189265" cy="29002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C7E2BA-8FF9-23CE-5A07-504F7412BA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2626" y="1209035"/>
            <a:ext cx="4189267" cy="2900262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F00399CB-6D7C-0D7E-DB49-B1BF6FD42208}"/>
              </a:ext>
            </a:extLst>
          </p:cNvPr>
          <p:cNvSpPr/>
          <p:nvPr/>
        </p:nvSpPr>
        <p:spPr>
          <a:xfrm>
            <a:off x="5673324" y="4154763"/>
            <a:ext cx="238229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안 좋을수록 이용고객 수 감소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B8115D78-00EB-5B07-DF89-B60FF19E688B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설계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39782C-177C-AF73-1406-A4D1A153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38309"/>
            <a:ext cx="4459432" cy="3600391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5673437" y="1371090"/>
            <a:ext cx="2379226" cy="1594652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5" name="Text 3"/>
          <p:cNvSpPr/>
          <p:nvPr/>
        </p:nvSpPr>
        <p:spPr>
          <a:xfrm>
            <a:off x="6391622" y="1642588"/>
            <a:ext cx="972689" cy="32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머신러닝</a:t>
            </a:r>
            <a:endParaRPr lang="en-US" sz="135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Text 4"/>
          <p:cNvSpPr/>
          <p:nvPr/>
        </p:nvSpPr>
        <p:spPr>
          <a:xfrm>
            <a:off x="5826018" y="2159198"/>
            <a:ext cx="2074061" cy="251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b="1" dirty="0">
                <a:solidFill>
                  <a:srgbClr val="ED7D3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Gradient Boosting</a:t>
            </a:r>
            <a:endParaRPr lang="en-US" b="1" dirty="0">
              <a:solidFill>
                <a:srgbClr val="ED7D31"/>
              </a:solidFill>
            </a:endParaRPr>
          </a:p>
        </p:txBody>
      </p:sp>
      <p:sp>
        <p:nvSpPr>
          <p:cNvPr id="27" name="Text 5"/>
          <p:cNvSpPr/>
          <p:nvPr/>
        </p:nvSpPr>
        <p:spPr>
          <a:xfrm>
            <a:off x="6103383" y="2597877"/>
            <a:ext cx="1549169" cy="231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고성능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예측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알고리즘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Text 6"/>
          <p:cNvSpPr/>
          <p:nvPr/>
        </p:nvSpPr>
        <p:spPr>
          <a:xfrm>
            <a:off x="5673437" y="3176606"/>
            <a:ext cx="2379226" cy="1558185"/>
          </a:xfrm>
          <a:prstGeom prst="roundRect">
            <a:avLst>
              <a:gd name="adj" fmla="val 2512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7"/>
          <p:cNvSpPr/>
          <p:nvPr/>
        </p:nvSpPr>
        <p:spPr>
          <a:xfrm>
            <a:off x="6513207" y="3373795"/>
            <a:ext cx="729517" cy="314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20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딥러닝</a:t>
            </a:r>
            <a:endParaRPr lang="en-US" sz="20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0" name="Text 8"/>
          <p:cNvSpPr/>
          <p:nvPr/>
        </p:nvSpPr>
        <p:spPr>
          <a:xfrm>
            <a:off x="6104373" y="3899367"/>
            <a:ext cx="1589516" cy="24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dirty="0">
                <a:solidFill>
                  <a:srgbClr val="00B05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신경망 (MLP)</a:t>
            </a:r>
            <a:endParaRPr lang="en-US" dirty="0">
              <a:solidFill>
                <a:srgbClr val="00B05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Text 9"/>
          <p:cNvSpPr/>
          <p:nvPr/>
        </p:nvSpPr>
        <p:spPr>
          <a:xfrm>
            <a:off x="6250578" y="4417372"/>
            <a:ext cx="1224939" cy="224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-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비선형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패턴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</a:t>
            </a:r>
            <a:r>
              <a:rPr lang="en-US" sz="1200" dirty="0" err="1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학습</a:t>
            </a:r>
            <a:r>
              <a:rPr lang="en-US" sz="1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Arial" pitchFamily="34" charset="-120"/>
              </a:rPr>
              <a:t> -</a:t>
            </a:r>
            <a:endParaRPr lang="en-US" sz="1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A7150-C026-C793-3A39-1C4FBD4A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54EEA7E8-4728-C717-6C59-11E6B8D424E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650E3-7D5F-71B0-120A-A840C9C5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0986" y="995378"/>
            <a:ext cx="6281304" cy="40638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638939-47EF-2793-44FA-1B6F2476A8F0}"/>
              </a:ext>
            </a:extLst>
          </p:cNvPr>
          <p:cNvSpPr/>
          <p:nvPr/>
        </p:nvSpPr>
        <p:spPr>
          <a:xfrm>
            <a:off x="5786710" y="2440132"/>
            <a:ext cx="878963" cy="24505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FB21E-6573-5850-EBCF-AB7CD014C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FF74CDB5-5CE5-D31F-EE26-C94B288F93A1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5216DF-90EA-3D4C-6559-34075799E989}"/>
              </a:ext>
            </a:extLst>
          </p:cNvPr>
          <p:cNvGrpSpPr/>
          <p:nvPr/>
        </p:nvGrpSpPr>
        <p:grpSpPr>
          <a:xfrm>
            <a:off x="1848812" y="3722964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9D6BE39B-4211-339D-AD0E-66851857EDCD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2820578B-1C33-0BC1-A17F-CC2325A7BE53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F06B336-21EF-0DD7-F584-2068E4FD8677}"/>
              </a:ext>
            </a:extLst>
          </p:cNvPr>
          <p:cNvSpPr/>
          <p:nvPr/>
        </p:nvSpPr>
        <p:spPr>
          <a:xfrm>
            <a:off x="2026231" y="3771453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날씨가 일별로 동일해 정확도가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6A7E7F-2F5C-884F-2BA8-9AB3E77B291B}"/>
              </a:ext>
            </a:extLst>
          </p:cNvPr>
          <p:cNvGrpSpPr/>
          <p:nvPr/>
        </p:nvGrpSpPr>
        <p:grpSpPr>
          <a:xfrm>
            <a:off x="1848812" y="4404448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F3ED769D-AD64-B34A-7411-65BA8E6DF5B5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E0472208-AD4A-9918-EADE-0C8E63D9AD12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362560DE-EA83-9476-2509-E1FCB4284EDF}"/>
              </a:ext>
            </a:extLst>
          </p:cNvPr>
          <p:cNvSpPr/>
          <p:nvPr/>
        </p:nvSpPr>
        <p:spPr>
          <a:xfrm>
            <a:off x="2026231" y="4452937"/>
            <a:ext cx="515658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정확도를 높이기 위해 지역별 날씨와 매출건수 데이터를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A258E8-E076-BE35-BD9A-7019665E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59" y="989004"/>
            <a:ext cx="5085449" cy="25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B3258A-9667-15F2-7988-1F06AE1D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32970564-23F6-C28D-1DFE-4675E33F392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AFC09E-8706-B2B7-DC87-D612B486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9" y="1061604"/>
            <a:ext cx="4869012" cy="3912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A5EDD1-B13E-A612-B712-F0C176E6A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40289" y="1061604"/>
            <a:ext cx="4687232" cy="39121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F8DA4E-2FD0-5359-DF65-BA91FFA39995}"/>
              </a:ext>
            </a:extLst>
          </p:cNvPr>
          <p:cNvSpPr/>
          <p:nvPr/>
        </p:nvSpPr>
        <p:spPr>
          <a:xfrm>
            <a:off x="361950" y="1440871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683E2F-10CA-C191-7073-258CF624A23A}"/>
              </a:ext>
            </a:extLst>
          </p:cNvPr>
          <p:cNvSpPr/>
          <p:nvPr/>
        </p:nvSpPr>
        <p:spPr>
          <a:xfrm>
            <a:off x="4390161" y="1447797"/>
            <a:ext cx="1418359" cy="22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7B844A-0DEE-F470-A7AF-6E7141E36683}"/>
              </a:ext>
            </a:extLst>
          </p:cNvPr>
          <p:cNvSpPr/>
          <p:nvPr/>
        </p:nvSpPr>
        <p:spPr>
          <a:xfrm>
            <a:off x="1643495" y="1950026"/>
            <a:ext cx="2746666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E601AA-D3FC-D907-EBE0-32EF0166BE37}"/>
              </a:ext>
            </a:extLst>
          </p:cNvPr>
          <p:cNvSpPr/>
          <p:nvPr/>
        </p:nvSpPr>
        <p:spPr>
          <a:xfrm>
            <a:off x="5653455" y="1950026"/>
            <a:ext cx="2984854" cy="27328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41EC8-EABE-2250-C605-4180B507A06E}"/>
              </a:ext>
            </a:extLst>
          </p:cNvPr>
          <p:cNvSpPr txBox="1"/>
          <p:nvPr/>
        </p:nvSpPr>
        <p:spPr>
          <a:xfrm>
            <a:off x="3578008" y="2565167"/>
            <a:ext cx="169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????</a:t>
            </a:r>
            <a:endParaRPr lang="ko-KR" altLang="en-US" sz="4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3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B02B0063-1032-48D6-EFAF-1E0AF646F7F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차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EA4663-A613-4F9A-8322-8CBCD85817D0}"/>
              </a:ext>
            </a:extLst>
          </p:cNvPr>
          <p:cNvGrpSpPr/>
          <p:nvPr/>
        </p:nvGrpSpPr>
        <p:grpSpPr>
          <a:xfrm>
            <a:off x="913628" y="2012256"/>
            <a:ext cx="5396347" cy="385763"/>
            <a:chOff x="1676399" y="1435674"/>
            <a:chExt cx="5396347" cy="385763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76A63FCC-F7AF-D7FC-7059-CC970B5B53FE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D2104E83-3FF9-B3A1-6720-01A45CD539EA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0" name="Text 3">
            <a:extLst>
              <a:ext uri="{FF2B5EF4-FFF2-40B4-BE49-F238E27FC236}">
                <a16:creationId xmlns:a16="http://schemas.microsoft.com/office/drawing/2014/main" id="{530A089A-80D0-8270-CD2F-70CCC2F5FBDA}"/>
              </a:ext>
            </a:extLst>
          </p:cNvPr>
          <p:cNvSpPr/>
          <p:nvPr/>
        </p:nvSpPr>
        <p:spPr>
          <a:xfrm>
            <a:off x="1091047" y="2060745"/>
            <a:ext cx="503266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일마다 예상매출액이 다르지만 구와 동 예상매출액이 같음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679296-8F56-2C7B-D451-465AFDC83C7A}"/>
              </a:ext>
            </a:extLst>
          </p:cNvPr>
          <p:cNvGrpSpPr/>
          <p:nvPr/>
        </p:nvGrpSpPr>
        <p:grpSpPr>
          <a:xfrm>
            <a:off x="913628" y="2693740"/>
            <a:ext cx="5396347" cy="385763"/>
            <a:chOff x="1676399" y="1435674"/>
            <a:chExt cx="5396347" cy="385763"/>
          </a:xfrm>
        </p:grpSpPr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D6D90221-CB03-C06A-C6C4-FD776744098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39AAE4EF-A49E-FDDD-1962-C87845FC57E9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6" name="Text 3">
            <a:extLst>
              <a:ext uri="{FF2B5EF4-FFF2-40B4-BE49-F238E27FC236}">
                <a16:creationId xmlns:a16="http://schemas.microsoft.com/office/drawing/2014/main" id="{F641D5AF-AE0E-C43E-FBDD-C0089031923F}"/>
              </a:ext>
            </a:extLst>
          </p:cNvPr>
          <p:cNvSpPr/>
          <p:nvPr/>
        </p:nvSpPr>
        <p:spPr>
          <a:xfrm>
            <a:off x="1091046" y="2742229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원인은 위치에 따른 학습 및 데이터 부족으로 정확도 낮음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4D135-67C7-18E9-822B-6B17D0B20EB9}"/>
              </a:ext>
            </a:extLst>
          </p:cNvPr>
          <p:cNvGrpSpPr/>
          <p:nvPr/>
        </p:nvGrpSpPr>
        <p:grpSpPr>
          <a:xfrm>
            <a:off x="913628" y="3375224"/>
            <a:ext cx="5396347" cy="385763"/>
            <a:chOff x="1676399" y="1435674"/>
            <a:chExt cx="5396347" cy="385763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B46799AE-D2AF-3E18-D5EF-FDE1B8E95553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B261D415-840A-E901-DE75-65B2E9E6D11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C3642B5F-B13F-1330-62DE-005CF30652EB}"/>
              </a:ext>
            </a:extLst>
          </p:cNvPr>
          <p:cNvSpPr/>
          <p:nvPr/>
        </p:nvSpPr>
        <p:spPr>
          <a:xfrm>
            <a:off x="1091046" y="3423713"/>
            <a:ext cx="51565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  <a:spcAft>
                <a:spcPts val="300"/>
              </a:spcAft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지역데이터와 각 시간대 날씨데이터를 학습에 추가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150E5-B0A4-D57D-8FDD-401C48B8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C4558299-27A2-51D3-2E7C-F62854DBA90D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최종 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F5C23B-D26A-CDF1-1ECD-CF1C5EE0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4" y="1901115"/>
            <a:ext cx="7526232" cy="20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6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Georgia" pitchFamily="34" charset="-120"/>
              </a:rPr>
              <a:t>팀 구성 및 역할 분담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5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241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허정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888433" y="3471863"/>
            <a:ext cx="1016565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모델 구축 및 학습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26479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3006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김효경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901732" y="3471863"/>
            <a:ext cx="1209139" cy="34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ko-KR" altLang="en-US" sz="975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72440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37705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유현진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911540" y="3475448"/>
            <a:ext cx="1412359" cy="410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수집 및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데이터 시각화</a:t>
            </a:r>
            <a:endParaRPr lang="en-US" altLang="ko-KR" sz="975" dirty="0">
              <a:solidFill>
                <a:srgbClr val="6B442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-12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800850" y="2191792"/>
            <a:ext cx="1771650" cy="1855143"/>
          </a:xfrm>
          <a:prstGeom prst="roundRect">
            <a:avLst>
              <a:gd name="adj" fmla="val 3441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453503" y="3206635"/>
            <a:ext cx="46634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ko-KR" altLang="en-US" sz="1200" b="1" dirty="0">
                <a:solidFill>
                  <a:srgbClr val="6B442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-120"/>
              </a:rPr>
              <a:t>조성환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110388" y="3507178"/>
            <a:ext cx="1152574" cy="27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65"/>
              </a:lnSpc>
              <a:buNone/>
            </a:pP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웹 디자인 및 구축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lnSpc>
                <a:spcPts val="1365"/>
              </a:lnSpc>
              <a:buNone/>
            </a:pPr>
            <a:r>
              <a:rPr 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PPT </a:t>
            </a:r>
            <a:r>
              <a:rPr lang="ko-KR" altLang="en-US" sz="975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작성 및 발표</a:t>
            </a:r>
            <a:endParaRPr lang="en-US" sz="975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AD019B-5E6A-F40B-6C66-DC633643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77" t="-333" r="32531" b="21331"/>
          <a:stretch>
            <a:fillRect/>
          </a:stretch>
        </p:blipFill>
        <p:spPr>
          <a:xfrm>
            <a:off x="1056208" y="2292127"/>
            <a:ext cx="828009" cy="790360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4501EC-1AB0-7B5E-2EA0-B0D50757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92" t="886" r="50650" b="39166"/>
          <a:stretch>
            <a:fillRect/>
          </a:stretch>
        </p:blipFill>
        <p:spPr>
          <a:xfrm>
            <a:off x="3189600" y="2304033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913C424-B1AC-FC94-9060-C301437593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82" r="7182"/>
          <a:stretch/>
        </p:blipFill>
        <p:spPr>
          <a:xfrm>
            <a:off x="521371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52EE440-6F97-8FEA-077D-602B0A27FD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53" b="31647"/>
          <a:stretch>
            <a:fillRect/>
          </a:stretch>
        </p:blipFill>
        <p:spPr>
          <a:xfrm>
            <a:off x="7290161" y="2313654"/>
            <a:ext cx="793028" cy="805709"/>
          </a:xfrm>
          <a:prstGeom prst="ellipse">
            <a:avLst/>
          </a:prstGeom>
          <a:ln w="19050" cap="rnd"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DB11C-764A-C26F-DEB4-A1C2FCBC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2-38-45_trimmed_3sec">
            <a:hlinkClick r:id="" action="ppaction://media"/>
            <a:extLst>
              <a:ext uri="{FF2B5EF4-FFF2-40B4-BE49-F238E27FC236}">
                <a16:creationId xmlns:a16="http://schemas.microsoft.com/office/drawing/2014/main" id="{BF523E0A-4724-9C77-9352-4E540D884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4FAB2-1F7F-489F-E4AA-06BC4DC3D759}"/>
              </a:ext>
            </a:extLst>
          </p:cNvPr>
          <p:cNvSpPr/>
          <p:nvPr/>
        </p:nvSpPr>
        <p:spPr>
          <a:xfrm>
            <a:off x="3290207" y="2557236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96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9648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47750" y="130016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319646" y="1117020"/>
            <a:ext cx="4187532" cy="3721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배경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데이터개요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흐름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상관관계 분석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설계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예측 결과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최종 결과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>
              <a:lnSpc>
                <a:spcPts val="2025"/>
              </a:lnSpc>
              <a:buNone/>
            </a:pPr>
            <a:endParaRPr lang="en-US" sz="135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0E02355-3D0C-B7B4-1BBE-C2682CD75F37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b="1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목차</a:t>
            </a:r>
            <a:endParaRPr lang="en-US" sz="32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93F124C-3DE3-C049-7C70-E2326784C4E0}"/>
              </a:ext>
            </a:extLst>
          </p:cNvPr>
          <p:cNvSpPr/>
          <p:nvPr/>
        </p:nvSpPr>
        <p:spPr>
          <a:xfrm>
            <a:off x="1040246" y="17591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8DED624-3FE0-B971-4206-072EFD3158D3}"/>
              </a:ext>
            </a:extLst>
          </p:cNvPr>
          <p:cNvSpPr/>
          <p:nvPr/>
        </p:nvSpPr>
        <p:spPr>
          <a:xfrm>
            <a:off x="1040246" y="2251703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7A125519-30F2-D2FD-67C3-99698D47DAB9}"/>
              </a:ext>
            </a:extLst>
          </p:cNvPr>
          <p:cNvSpPr/>
          <p:nvPr/>
        </p:nvSpPr>
        <p:spPr>
          <a:xfrm>
            <a:off x="1047750" y="2718295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3EB778C-E44D-5B63-8255-487A8851EA6D}"/>
              </a:ext>
            </a:extLst>
          </p:cNvPr>
          <p:cNvSpPr/>
          <p:nvPr/>
        </p:nvSpPr>
        <p:spPr>
          <a:xfrm>
            <a:off x="1054760" y="3170938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8AC11AB6-2E9B-E147-75BC-B0BCB9AAFD8F}"/>
              </a:ext>
            </a:extLst>
          </p:cNvPr>
          <p:cNvSpPr/>
          <p:nvPr/>
        </p:nvSpPr>
        <p:spPr>
          <a:xfrm>
            <a:off x="1047750" y="3598264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767B664-859A-2EEB-83E6-7FCD050702DB}"/>
              </a:ext>
            </a:extLst>
          </p:cNvPr>
          <p:cNvSpPr/>
          <p:nvPr/>
        </p:nvSpPr>
        <p:spPr>
          <a:xfrm>
            <a:off x="1052945" y="4061626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99CB25B-FF65-4B08-848E-8748FEC5BA45}"/>
              </a:ext>
            </a:extLst>
          </p:cNvPr>
          <p:cNvSpPr/>
          <p:nvPr/>
        </p:nvSpPr>
        <p:spPr>
          <a:xfrm>
            <a:off x="1045029" y="4507687"/>
            <a:ext cx="76200" cy="76200"/>
          </a:xfrm>
          <a:prstGeom prst="roundRect">
            <a:avLst>
              <a:gd name="adj" fmla="val 1200000"/>
            </a:avLst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C201A-0B34-0F90-C70D-5E91A3B0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0A270D6-99BA-76CB-0D0F-853847F43AEE}"/>
              </a:ext>
            </a:extLst>
          </p:cNvPr>
          <p:cNvGrpSpPr/>
          <p:nvPr/>
        </p:nvGrpSpPr>
        <p:grpSpPr>
          <a:xfrm>
            <a:off x="913628" y="2342392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58177EBA-6F9E-659D-842C-1037B05BCF00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F259DD56-FEB9-E510-1BC0-887301A58B30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 3">
            <a:extLst>
              <a:ext uri="{FF2B5EF4-FFF2-40B4-BE49-F238E27FC236}">
                <a16:creationId xmlns:a16="http://schemas.microsoft.com/office/drawing/2014/main" id="{44961D79-5395-89CB-2433-F11961D61A6E}"/>
              </a:ext>
            </a:extLst>
          </p:cNvPr>
          <p:cNvSpPr/>
          <p:nvPr/>
        </p:nvSpPr>
        <p:spPr>
          <a:xfrm>
            <a:off x="1091047" y="2342392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96E5B1F-F8B5-3279-4814-EFC0BDDE9F74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배경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64872B-CBA4-C3CD-E276-42561B34F9D5}"/>
              </a:ext>
            </a:extLst>
          </p:cNvPr>
          <p:cNvGrpSpPr/>
          <p:nvPr/>
        </p:nvGrpSpPr>
        <p:grpSpPr>
          <a:xfrm>
            <a:off x="913628" y="3143682"/>
            <a:ext cx="5396347" cy="385763"/>
            <a:chOff x="1676399" y="1435674"/>
            <a:chExt cx="5396347" cy="385763"/>
          </a:xfrm>
        </p:grpSpPr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84FF2FD3-DCD9-A243-613C-FDB89FAC854F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평행 사변형 15">
              <a:extLst>
                <a:ext uri="{FF2B5EF4-FFF2-40B4-BE49-F238E27FC236}">
                  <a16:creationId xmlns:a16="http://schemas.microsoft.com/office/drawing/2014/main" id="{8697E294-2C83-6A35-D331-8E3437BD60CE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 3">
            <a:extLst>
              <a:ext uri="{FF2B5EF4-FFF2-40B4-BE49-F238E27FC236}">
                <a16:creationId xmlns:a16="http://schemas.microsoft.com/office/drawing/2014/main" id="{183D78F1-C2ED-5B73-23E1-26276E6EDBD5}"/>
              </a:ext>
            </a:extLst>
          </p:cNvPr>
          <p:cNvSpPr/>
          <p:nvPr/>
        </p:nvSpPr>
        <p:spPr>
          <a:xfrm>
            <a:off x="1091046" y="3143682"/>
            <a:ext cx="48871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예상 매출액과 예상 고객수를 예측 가능한가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58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20754-A22C-527D-D731-5BFFDE4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EE187424-C1E5-3F5C-7335-1D1CE6DC26B5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개요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1DD63F-3A62-2A4E-CE93-4C72F1C03B9E}"/>
              </a:ext>
            </a:extLst>
          </p:cNvPr>
          <p:cNvGrpSpPr/>
          <p:nvPr/>
        </p:nvGrpSpPr>
        <p:grpSpPr>
          <a:xfrm>
            <a:off x="544184" y="1737167"/>
            <a:ext cx="3594709" cy="2502760"/>
            <a:chOff x="940081" y="1662112"/>
            <a:chExt cx="3806536" cy="876730"/>
          </a:xfrm>
        </p:grpSpPr>
        <p:sp>
          <p:nvSpPr>
            <p:cNvPr id="2" name="Text 2">
              <a:extLst>
                <a:ext uri="{FF2B5EF4-FFF2-40B4-BE49-F238E27FC236}">
                  <a16:creationId xmlns:a16="http://schemas.microsoft.com/office/drawing/2014/main" id="{4A952D98-534F-F8F9-E6CE-E491E760DC5E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3" name="Text 3">
              <a:extLst>
                <a:ext uri="{FF2B5EF4-FFF2-40B4-BE49-F238E27FC236}">
                  <a16:creationId xmlns:a16="http://schemas.microsoft.com/office/drawing/2014/main" id="{8FDD303B-1B8E-12F9-DCE1-DF652D2C1B2D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4" name="Text 4">
              <a:extLst>
                <a:ext uri="{FF2B5EF4-FFF2-40B4-BE49-F238E27FC236}">
                  <a16:creationId xmlns:a16="http://schemas.microsoft.com/office/drawing/2014/main" id="{F90CED47-C199-120B-2D28-20BFE53E5157}"/>
                </a:ext>
              </a:extLst>
            </p:cNvPr>
            <p:cNvSpPr/>
            <p:nvPr/>
          </p:nvSpPr>
          <p:spPr>
            <a:xfrm>
              <a:off x="1489194" y="1781756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785"/>
                </a:lnSpc>
                <a:spcAft>
                  <a:spcPts val="300"/>
                </a:spcAft>
                <a:buNone/>
              </a:pPr>
              <a:r>
                <a:rPr lang="ko-KR" altLang="en-US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수원시 카드 사용 매출액 데이터</a:t>
              </a:r>
              <a:endParaRPr lang="en-US" b="1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EB0CA7C8-E9B8-8406-D3E8-D81AB368FE73}"/>
                </a:ext>
              </a:extLst>
            </p:cNvPr>
            <p:cNvSpPr/>
            <p:nvPr/>
          </p:nvSpPr>
          <p:spPr>
            <a:xfrm>
              <a:off x="1253422" y="2124157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일별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요일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매출액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매출건수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</a:p>
            <a:p>
              <a:pPr marL="0" indent="0" algn="ctr">
                <a:lnSpc>
                  <a:spcPts val="1365"/>
                </a:lnSpc>
                <a:buNone/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출처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- 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경기도 </a:t>
              </a:r>
              <a:r>
                <a:rPr lang="en-US" altLang="ko-KR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AI</a:t>
              </a: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데이터행정과 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latin typeface="LG Smart UI SemiBold" panose="020B0700000101010101" pitchFamily="50" charset="-127"/>
                  <a:ea typeface="LG Smart UI SemiBold" panose="020B0700000101010101" pitchFamily="50" charset="-127"/>
                </a:rPr>
                <a:t>카드 소비 데이터</a:t>
              </a:r>
              <a:endParaRPr lang="en-US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0D781E-C5F4-1A32-3857-58A10471BB05}"/>
              </a:ext>
            </a:extLst>
          </p:cNvPr>
          <p:cNvGrpSpPr/>
          <p:nvPr/>
        </p:nvGrpSpPr>
        <p:grpSpPr>
          <a:xfrm>
            <a:off x="4473874" y="1758385"/>
            <a:ext cx="3594709" cy="2502760"/>
            <a:chOff x="940081" y="1662112"/>
            <a:chExt cx="3806536" cy="876730"/>
          </a:xfrm>
        </p:grpSpPr>
        <p:sp>
          <p:nvSpPr>
            <p:cNvPr id="7" name="Text 2">
              <a:extLst>
                <a:ext uri="{FF2B5EF4-FFF2-40B4-BE49-F238E27FC236}">
                  <a16:creationId xmlns:a16="http://schemas.microsoft.com/office/drawing/2014/main" id="{9944D0AE-FA2C-EE69-B3CC-2324D94E14F0}"/>
                </a:ext>
              </a:extLst>
            </p:cNvPr>
            <p:cNvSpPr/>
            <p:nvPr/>
          </p:nvSpPr>
          <p:spPr>
            <a:xfrm>
              <a:off x="940081" y="1662112"/>
              <a:ext cx="3806536" cy="876730"/>
            </a:xfrm>
            <a:prstGeom prst="roundRect">
              <a:avLst>
                <a:gd name="adj" fmla="val 9143"/>
              </a:avLst>
            </a:prstGeom>
            <a:solidFill>
              <a:srgbClr val="F5E6D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8" name="Text 3">
              <a:extLst>
                <a:ext uri="{FF2B5EF4-FFF2-40B4-BE49-F238E27FC236}">
                  <a16:creationId xmlns:a16="http://schemas.microsoft.com/office/drawing/2014/main" id="{79A88C20-EF14-54DB-F771-1B8A269EA796}"/>
                </a:ext>
              </a:extLst>
            </p:cNvPr>
            <p:cNvSpPr/>
            <p:nvPr/>
          </p:nvSpPr>
          <p:spPr>
            <a:xfrm>
              <a:off x="1134471" y="1746186"/>
              <a:ext cx="3417753" cy="239920"/>
            </a:xfrm>
            <a:prstGeom prst="roundRect">
              <a:avLst>
                <a:gd name="adj" fmla="val 137143"/>
              </a:avLst>
            </a:prstGeom>
            <a:solidFill>
              <a:srgbClr val="6B4423"/>
            </a:solidFill>
            <a:ln/>
          </p:spPr>
          <p:txBody>
            <a:bodyPr wrap="square" rtlCol="0" anchor="ctr"/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B1BF19CC-64C4-0D77-D735-28AD6E81F388}"/>
                </a:ext>
              </a:extLst>
            </p:cNvPr>
            <p:cNvSpPr/>
            <p:nvPr/>
          </p:nvSpPr>
          <p:spPr>
            <a:xfrm>
              <a:off x="1511905" y="1835417"/>
              <a:ext cx="2708306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785"/>
                </a:lnSpc>
                <a:spcAft>
                  <a:spcPts val="300"/>
                </a:spcAft>
              </a:pP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기상청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API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b="1" dirty="0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반영</a:t>
              </a:r>
              <a:endParaRPr lang="en-US" altLang="ko-KR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310A8288-7BE7-8EEF-AE58-487F2C21D6F4}"/>
                </a:ext>
              </a:extLst>
            </p:cNvPr>
            <p:cNvSpPr/>
            <p:nvPr/>
          </p:nvSpPr>
          <p:spPr>
            <a:xfrm>
              <a:off x="1253422" y="2116724"/>
              <a:ext cx="3298803" cy="2086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365"/>
                </a:lnSpc>
              </a:pP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실시간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날씨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데이터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 </a:t>
              </a:r>
              <a:r>
                <a:rPr lang="en-US" altLang="ko-KR" sz="1400" dirty="0" err="1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연동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(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기온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,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강우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)</a:t>
              </a:r>
            </a:p>
            <a:p>
              <a:pPr algn="ctr">
                <a:lnSpc>
                  <a:spcPts val="1365"/>
                </a:lnSpc>
              </a:pPr>
              <a:endParaRPr lang="en-US" altLang="ko-KR" sz="1400" dirty="0">
                <a:solidFill>
                  <a:srgbClr val="6B4423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Arial" pitchFamily="34" charset="-120"/>
              </a:endParaRPr>
            </a:p>
            <a:p>
              <a:pPr algn="ctr">
                <a:lnSpc>
                  <a:spcPts val="1365"/>
                </a:lnSpc>
              </a:pP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출처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– </a:t>
              </a:r>
              <a:r>
                <a:rPr lang="ko-KR" altLang="en-US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공공데이터 기상청 </a:t>
              </a:r>
              <a:r>
                <a:rPr lang="en-US" altLang="ko-KR" sz="1400" dirty="0">
                  <a:solidFill>
                    <a:srgbClr val="6B4423"/>
                  </a:solidFill>
                  <a:latin typeface="LG Smart UI SemiBold" panose="020B0700000101010101" pitchFamily="50" charset="-127"/>
                  <a:ea typeface="LG Smart UI SemiBold" panose="020B0700000101010101" pitchFamily="50" charset="-127"/>
                  <a:cs typeface="Arial" pitchFamily="34" charset="-120"/>
                </a:rPr>
                <a:t>API</a:t>
              </a:r>
              <a:endParaRPr lang="en-US" altLang="ko-KR" sz="1400" dirty="0">
                <a:latin typeface="LG Smart UI SemiBold" panose="020B0700000101010101" pitchFamily="50" charset="-127"/>
                <a:ea typeface="LG Smart UI SemiBold" panose="020B07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90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52500" y="126593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581150" y="1245096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670495" y="1397496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데이터 전처리 및 집계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171575" y="1915567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52500" y="227930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581150" y="2258467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670495" y="2410867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상관관계 분석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171575" y="292893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52500" y="329267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1581150" y="327183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670495" y="342423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머신러닝·딥러닝 모델 학습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171575" y="3942308"/>
            <a:ext cx="28575" cy="190500"/>
          </a:xfrm>
          <a:prstGeom prst="rect">
            <a:avLst/>
          </a:prstGeom>
          <a:solidFill>
            <a:srgbClr val="D4A57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952500" y="430604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6B442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1581150" y="4285208"/>
            <a:ext cx="6610350" cy="518071"/>
          </a:xfrm>
          <a:prstGeom prst="roundRect">
            <a:avLst>
              <a:gd name="adj" fmla="val 11767"/>
            </a:avLst>
          </a:prstGeom>
          <a:solidFill>
            <a:srgbClr val="F5E6D3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670495" y="4437608"/>
            <a:ext cx="643166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날짜 입력 </a:t>
            </a:r>
            <a:r>
              <a:rPr lang="en-US" sz="1200" b="1" dirty="0" err="1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기반</a:t>
            </a: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예측</a:t>
            </a:r>
            <a:r>
              <a:rPr 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ko-KR" altLang="en-US" sz="1200" b="1" dirty="0">
                <a:solidFill>
                  <a:srgbClr val="2C181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웹페이지 생성</a:t>
            </a:r>
            <a:endParaRPr lang="en-US" sz="12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FA053E22-0FC9-54B7-0215-31F81C7DA9BA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및 모델 생성 순서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DD9BA336-A332-F9F3-471C-B3F4BADF9C7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확인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B36F2B-1F23-2957-452B-1A80BDE3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23" y="1465914"/>
            <a:ext cx="4301730" cy="26433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3FB4DD-0448-0ECA-DDA5-F2B363E784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147" y="1465915"/>
            <a:ext cx="4301730" cy="2643381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0BD533CC-E933-E660-4177-C5F4BF82C038}"/>
              </a:ext>
            </a:extLst>
          </p:cNvPr>
          <p:cNvSpPr/>
          <p:nvPr/>
        </p:nvSpPr>
        <p:spPr>
          <a:xfrm>
            <a:off x="6131327" y="4800381"/>
            <a:ext cx="292261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수원시 팔달구 카페 카드매출 데이터 기준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B6A17-D1B1-5102-4322-EB319F0CF7EB}"/>
              </a:ext>
            </a:extLst>
          </p:cNvPr>
          <p:cNvSpPr txBox="1"/>
          <p:nvPr/>
        </p:nvSpPr>
        <p:spPr>
          <a:xfrm>
            <a:off x="3726543" y="4070118"/>
            <a:ext cx="169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????</a:t>
            </a:r>
            <a:endParaRPr lang="ko-KR" altLang="en-US" sz="4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40A320-4610-574D-9C58-E2A1D15DF49F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CAC226-2820-4EA9-74D7-BB8030FE959A}"/>
              </a:ext>
            </a:extLst>
          </p:cNvPr>
          <p:cNvGrpSpPr/>
          <p:nvPr/>
        </p:nvGrpSpPr>
        <p:grpSpPr>
          <a:xfrm>
            <a:off x="913628" y="2085217"/>
            <a:ext cx="5396347" cy="385763"/>
            <a:chOff x="1676399" y="1435674"/>
            <a:chExt cx="5396347" cy="385763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3DA675DE-78BA-37BB-7550-28768829F282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FE787FB1-1B8A-4AD0-81C7-8E5BAFE899C1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 3">
            <a:extLst>
              <a:ext uri="{FF2B5EF4-FFF2-40B4-BE49-F238E27FC236}">
                <a16:creationId xmlns:a16="http://schemas.microsoft.com/office/drawing/2014/main" id="{D6E39F51-4478-CDD0-BD70-51B13827A932}"/>
              </a:ext>
            </a:extLst>
          </p:cNvPr>
          <p:cNvSpPr/>
          <p:nvPr/>
        </p:nvSpPr>
        <p:spPr>
          <a:xfrm>
            <a:off x="1091047" y="2085217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날씨와 온도가 카페 매출에 영향을 미칠까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A6AF40-9509-01FF-85B4-B02F9A7C4E4E}"/>
              </a:ext>
            </a:extLst>
          </p:cNvPr>
          <p:cNvGrpSpPr/>
          <p:nvPr/>
        </p:nvGrpSpPr>
        <p:grpSpPr>
          <a:xfrm>
            <a:off x="913628" y="2881854"/>
            <a:ext cx="5396347" cy="385763"/>
            <a:chOff x="1676399" y="1435674"/>
            <a:chExt cx="5396347" cy="385763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451DF27A-1F3A-17F6-5F15-9B4D0C60C989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346FC222-D4CD-5739-A214-764069DB3D64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 3">
            <a:extLst>
              <a:ext uri="{FF2B5EF4-FFF2-40B4-BE49-F238E27FC236}">
                <a16:creationId xmlns:a16="http://schemas.microsoft.com/office/drawing/2014/main" id="{313A0F81-1494-95C3-45EE-8182DD39E3B2}"/>
              </a:ext>
            </a:extLst>
          </p:cNvPr>
          <p:cNvSpPr/>
          <p:nvPr/>
        </p:nvSpPr>
        <p:spPr>
          <a:xfrm>
            <a:off x="1091047" y="2881854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망했다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...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어쩌지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1835DB-8A65-DCDD-BE31-28B71AB94457}"/>
              </a:ext>
            </a:extLst>
          </p:cNvPr>
          <p:cNvGrpSpPr/>
          <p:nvPr/>
        </p:nvGrpSpPr>
        <p:grpSpPr>
          <a:xfrm>
            <a:off x="913628" y="3678491"/>
            <a:ext cx="5396347" cy="385763"/>
            <a:chOff x="1676399" y="1435674"/>
            <a:chExt cx="5396347" cy="385763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F1D494D1-B4E8-5AB9-3DD4-AEB94579C4D7}"/>
                </a:ext>
              </a:extLst>
            </p:cNvPr>
            <p:cNvSpPr/>
            <p:nvPr/>
          </p:nvSpPr>
          <p:spPr>
            <a:xfrm>
              <a:off x="1738746" y="1564262"/>
              <a:ext cx="5334000" cy="257175"/>
            </a:xfrm>
            <a:prstGeom prst="parallelogram">
              <a:avLst/>
            </a:prstGeom>
            <a:solidFill>
              <a:srgbClr val="ED7D31">
                <a:alpha val="41961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D065F64-359E-96EF-25CB-D70DDE79D5CF}"/>
                </a:ext>
              </a:extLst>
            </p:cNvPr>
            <p:cNvSpPr/>
            <p:nvPr/>
          </p:nvSpPr>
          <p:spPr>
            <a:xfrm>
              <a:off x="1676399" y="1435674"/>
              <a:ext cx="5334000" cy="314545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 3">
            <a:extLst>
              <a:ext uri="{FF2B5EF4-FFF2-40B4-BE49-F238E27FC236}">
                <a16:creationId xmlns:a16="http://schemas.microsoft.com/office/drawing/2014/main" id="{830B430D-F16F-C48A-BF5D-59D5A5387D62}"/>
              </a:ext>
            </a:extLst>
          </p:cNvPr>
          <p:cNvSpPr/>
          <p:nvPr/>
        </p:nvSpPr>
        <p:spPr>
          <a:xfrm>
            <a:off x="1091047" y="3678491"/>
            <a:ext cx="418753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25"/>
              </a:lnSpc>
              <a:buNone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카페가 아니라 다른 업종도 똑같을까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11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833A-6092-8EE5-604B-C128CFCB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DADE8F8-7BE7-7F10-AC9E-2B38D9FF14B6}"/>
              </a:ext>
            </a:extLst>
          </p:cNvPr>
          <p:cNvSpPr/>
          <p:nvPr/>
        </p:nvSpPr>
        <p:spPr>
          <a:xfrm>
            <a:off x="285750" y="304800"/>
            <a:ext cx="43816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spcAft>
                <a:spcPts val="600"/>
              </a:spcAft>
              <a:buNone/>
            </a:pPr>
            <a:r>
              <a:rPr lang="ko-KR" altLang="en-US" sz="3200" dirty="0">
                <a:solidFill>
                  <a:srgbClr val="6B442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민감도 분석</a:t>
            </a:r>
            <a:endParaRPr lang="en-US" sz="3200" dirty="0">
              <a:solidFill>
                <a:srgbClr val="6B4423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43B24A-87EE-82A2-A3C7-5F18570A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35" y="949966"/>
            <a:ext cx="5218711" cy="4075770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3E6F4953-2D71-A3CE-EE21-C20E7CBBBB96}"/>
              </a:ext>
            </a:extLst>
          </p:cNvPr>
          <p:cNvSpPr/>
          <p:nvPr/>
        </p:nvSpPr>
        <p:spPr>
          <a:xfrm>
            <a:off x="6487886" y="3641991"/>
            <a:ext cx="609600" cy="602343"/>
          </a:xfrm>
          <a:prstGeom prst="star5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</TotalTime>
  <Words>312</Words>
  <Application>Microsoft Office PowerPoint</Application>
  <PresentationFormat>화면 슬라이드 쇼(16:9)</PresentationFormat>
  <Paragraphs>99</Paragraphs>
  <Slides>21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HY견고딕</vt:lpstr>
      <vt:lpstr>HY헤드라인M</vt:lpstr>
      <vt:lpstr>LG Smart UI Bold</vt:lpstr>
      <vt:lpstr>LG Smart UI SemiBold</vt:lpstr>
      <vt:lpstr>맑은 고딕</vt:lpstr>
      <vt:lpstr>온글잎 신예빈 Regular</vt:lpstr>
      <vt:lpstr>휴먼모음T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팀 프로젝트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날씨·날짜 기반 매출 및 이용고객 예측</dc:title>
  <dc:subject>AI 기반 카페 매출 예측</dc:subject>
  <dc:creator>카페 매출 예측 팀</dc:creator>
  <cp:lastModifiedBy>Admin</cp:lastModifiedBy>
  <cp:revision>44</cp:revision>
  <dcterms:created xsi:type="dcterms:W3CDTF">2025-12-24T03:34:01Z</dcterms:created>
  <dcterms:modified xsi:type="dcterms:W3CDTF">2025-12-31T08:12:34Z</dcterms:modified>
</cp:coreProperties>
</file>